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6"/>
  </p:notesMasterIdLst>
  <p:handoutMasterIdLst>
    <p:handoutMasterId r:id="rId17"/>
  </p:handoutMasterIdLst>
  <p:sldIdLst>
    <p:sldId id="256" r:id="rId2"/>
    <p:sldId id="850" r:id="rId3"/>
    <p:sldId id="975" r:id="rId4"/>
    <p:sldId id="851" r:id="rId5"/>
    <p:sldId id="853" r:id="rId6"/>
    <p:sldId id="976" r:id="rId7"/>
    <p:sldId id="977" r:id="rId8"/>
    <p:sldId id="978" r:id="rId9"/>
    <p:sldId id="943" r:id="rId10"/>
    <p:sldId id="944" r:id="rId11"/>
    <p:sldId id="855" r:id="rId12"/>
    <p:sldId id="856" r:id="rId13"/>
    <p:sldId id="909" r:id="rId14"/>
    <p:sldId id="910" r:id="rId15"/>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p15="http://schemas.microsoft.com/office/powerpoint/2012/main" xmlns="">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95" autoAdjust="0"/>
    <p:restoredTop sz="80660" autoAdjust="0"/>
  </p:normalViewPr>
  <p:slideViewPr>
    <p:cSldViewPr showGuides="1">
      <p:cViewPr varScale="1">
        <p:scale>
          <a:sx n="51" d="100"/>
          <a:sy n="51" d="100"/>
        </p:scale>
        <p:origin x="-104" y="-320"/>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a16="http://schemas.microsoft.com/office/drawing/2014/main" xmlns=""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a16="http://schemas.microsoft.com/office/drawing/2014/main" xmlns=""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a16="http://schemas.microsoft.com/office/drawing/2014/main" xmlns=""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xmlns=""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a16="http://schemas.microsoft.com/office/drawing/2014/main" xmlns=""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a16="http://schemas.microsoft.com/office/drawing/2014/main" xmlns=""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a16="http://schemas.microsoft.com/office/drawing/2014/main" xmlns=""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a16="http://schemas.microsoft.com/office/drawing/2014/main" xmlns=""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a16="http://schemas.microsoft.com/office/drawing/2014/main" xmlns=""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3495733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xmlns=""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a16="http://schemas.microsoft.com/office/drawing/2014/main" xmlns=""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a16="http://schemas.microsoft.com/office/drawing/2014/main" xmlns=""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幻灯片图像占位符 1">
            <a:extLst>
              <a:ext uri="{FF2B5EF4-FFF2-40B4-BE49-F238E27FC236}">
                <a16:creationId xmlns:a16="http://schemas.microsoft.com/office/drawing/2014/main" xmlns="" id="{E7F7E07B-8CCA-495C-A844-788779056D14}"/>
              </a:ext>
            </a:extLst>
          </p:cNvPr>
          <p:cNvSpPr>
            <a:spLocks noGrp="1" noRot="1" noChangeAspect="1" noChangeArrowheads="1" noTextEdit="1"/>
          </p:cNvSpPr>
          <p:nvPr>
            <p:ph type="sldImg"/>
          </p:nvPr>
        </p:nvSpPr>
        <p:spPr>
          <a:ln/>
        </p:spPr>
      </p:sp>
      <p:sp>
        <p:nvSpPr>
          <p:cNvPr id="155651" name="备注占位符 2">
            <a:extLst>
              <a:ext uri="{FF2B5EF4-FFF2-40B4-BE49-F238E27FC236}">
                <a16:creationId xmlns:a16="http://schemas.microsoft.com/office/drawing/2014/main" xmlns="" id="{9EE22709-1E8A-4DA8-AAD6-8318DBAAC6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zh-CN" sz="1800" kern="100" dirty="0">
                <a:effectLst/>
                <a:latin typeface="Calibri" panose="020F0502020204030204" pitchFamily="34" charset="0"/>
                <a:ea typeface="宋体" panose="02010600030101010101" pitchFamily="2" charset="-122"/>
                <a:cs typeface="Arial" panose="020B0604020202020204" pitchFamily="34" charset="0"/>
              </a:rPr>
              <a:t>谈判小组所有成员应当集中与单一供应商分别进行谈判，并给予所有参加谈判的供应商平等的谈判机会。</a:t>
            </a:r>
          </a:p>
        </p:txBody>
      </p:sp>
      <p:sp>
        <p:nvSpPr>
          <p:cNvPr id="155652" name="灯片编号占位符 3">
            <a:extLst>
              <a:ext uri="{FF2B5EF4-FFF2-40B4-BE49-F238E27FC236}">
                <a16:creationId xmlns:a16="http://schemas.microsoft.com/office/drawing/2014/main" xmlns="" id="{F1B84F9B-A0B0-47B3-8046-4C2562C482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873004F-AF01-424F-B97C-85259B5CAD71}" type="slidenum">
              <a:rPr lang="en-US" altLang="zh-CN" smtClean="0"/>
              <a:pPr>
                <a:spcBef>
                  <a:spcPct val="0"/>
                </a:spcBef>
              </a:pPr>
              <a:t>10</a:t>
            </a:fld>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幻灯片图像占位符 1">
            <a:extLst>
              <a:ext uri="{FF2B5EF4-FFF2-40B4-BE49-F238E27FC236}">
                <a16:creationId xmlns:a16="http://schemas.microsoft.com/office/drawing/2014/main" xmlns="" id="{7359DE5C-412D-402F-BE39-11F716B39A11}"/>
              </a:ext>
            </a:extLst>
          </p:cNvPr>
          <p:cNvSpPr>
            <a:spLocks noGrp="1" noRot="1" noChangeAspect="1" noChangeArrowheads="1" noTextEdit="1"/>
          </p:cNvSpPr>
          <p:nvPr>
            <p:ph type="sldImg"/>
          </p:nvPr>
        </p:nvSpPr>
        <p:spPr>
          <a:xfrm>
            <a:off x="381000" y="685800"/>
            <a:ext cx="6096000" cy="3429000"/>
          </a:xfrm>
          <a:ln/>
        </p:spPr>
      </p:sp>
      <p:sp>
        <p:nvSpPr>
          <p:cNvPr id="157699" name="备注占位符 2">
            <a:extLst>
              <a:ext uri="{FF2B5EF4-FFF2-40B4-BE49-F238E27FC236}">
                <a16:creationId xmlns:a16="http://schemas.microsoft.com/office/drawing/2014/main" xmlns="" id="{F34292EE-ED5D-42EF-85F1-F2DBB8B273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7700" name="灯片编号占位符 3">
            <a:extLst>
              <a:ext uri="{FF2B5EF4-FFF2-40B4-BE49-F238E27FC236}">
                <a16:creationId xmlns:a16="http://schemas.microsoft.com/office/drawing/2014/main" xmlns="" id="{A482AA82-E889-4C0D-8965-4B47FCAE2B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CA350979-62A8-4E99-BEC7-C61A0735BAD3}" type="slidenum">
              <a:rPr lang="en-US" altLang="zh-CN" smtClean="0"/>
              <a:pPr>
                <a:spcBef>
                  <a:spcPct val="0"/>
                </a:spcBef>
              </a:pPr>
              <a:t>11</a:t>
            </a:fld>
            <a:endParaRPr lang="en-US"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
            <a:extLst>
              <a:ext uri="{FF2B5EF4-FFF2-40B4-BE49-F238E27FC236}">
                <a16:creationId xmlns:a16="http://schemas.microsoft.com/office/drawing/2014/main" xmlns="" id="{05F78C81-35C4-474A-85AD-69E2AE40E1BD}"/>
              </a:ext>
            </a:extLst>
          </p:cNvPr>
          <p:cNvSpPr>
            <a:spLocks noGrp="1" noRot="1" noChangeAspect="1" noChangeArrowheads="1" noTextEdit="1"/>
          </p:cNvSpPr>
          <p:nvPr>
            <p:ph type="sldImg"/>
          </p:nvPr>
        </p:nvSpPr>
        <p:spPr>
          <a:xfrm>
            <a:off x="381000" y="685800"/>
            <a:ext cx="6096000" cy="3429000"/>
          </a:xfrm>
          <a:ln/>
        </p:spPr>
      </p:sp>
      <p:sp>
        <p:nvSpPr>
          <p:cNvPr id="161795" name="备注占位符 2">
            <a:extLst>
              <a:ext uri="{FF2B5EF4-FFF2-40B4-BE49-F238E27FC236}">
                <a16:creationId xmlns:a16="http://schemas.microsoft.com/office/drawing/2014/main" xmlns="" id="{BED54F31-90F1-4409-B2F0-34962E4AAE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1796" name="灯片编号占位符 3">
            <a:extLst>
              <a:ext uri="{FF2B5EF4-FFF2-40B4-BE49-F238E27FC236}">
                <a16:creationId xmlns:a16="http://schemas.microsoft.com/office/drawing/2014/main" xmlns="" id="{A584D053-B43F-4535-94FD-303E389CEA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D50C26C-CFB2-4742-844E-38D291EC9BFB}" type="slidenum">
              <a:rPr lang="en-US" altLang="zh-CN" smtClean="0"/>
              <a:pPr>
                <a:spcBef>
                  <a:spcPct val="0"/>
                </a:spcBef>
              </a:pPr>
              <a:t>12</a:t>
            </a:fld>
            <a:endParaRPr lang="en-US" altLang="zh-C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幻灯片图像占位符 1">
            <a:extLst>
              <a:ext uri="{FF2B5EF4-FFF2-40B4-BE49-F238E27FC236}">
                <a16:creationId xmlns:a16="http://schemas.microsoft.com/office/drawing/2014/main" xmlns="" id="{221531A5-8F40-4926-855A-A862B5F3B270}"/>
              </a:ext>
            </a:extLst>
          </p:cNvPr>
          <p:cNvSpPr>
            <a:spLocks noGrp="1" noRot="1" noChangeAspect="1" noChangeArrowheads="1" noTextEdit="1"/>
          </p:cNvSpPr>
          <p:nvPr>
            <p:ph type="sldImg"/>
          </p:nvPr>
        </p:nvSpPr>
        <p:spPr>
          <a:ln/>
        </p:spPr>
      </p:sp>
      <p:sp>
        <p:nvSpPr>
          <p:cNvPr id="165891" name="备注占位符 2">
            <a:extLst>
              <a:ext uri="{FF2B5EF4-FFF2-40B4-BE49-F238E27FC236}">
                <a16:creationId xmlns:a16="http://schemas.microsoft.com/office/drawing/2014/main" xmlns="" id="{C38405CF-18E7-4FA9-9B76-696DCB991B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这一章弄清了几种采购方式的细节，加上政采法的详细规定，</a:t>
            </a:r>
            <a:r>
              <a:rPr lang="en-US" altLang="zh-CN" dirty="0"/>
              <a:t>74</a:t>
            </a:r>
            <a:r>
              <a:rPr lang="zh-CN" altLang="en-US"/>
              <a:t>号令的规定，可以回答一个重要的理论问题。</a:t>
            </a:r>
          </a:p>
        </p:txBody>
      </p:sp>
      <p:sp>
        <p:nvSpPr>
          <p:cNvPr id="165892" name="灯片编号占位符 3">
            <a:extLst>
              <a:ext uri="{FF2B5EF4-FFF2-40B4-BE49-F238E27FC236}">
                <a16:creationId xmlns:a16="http://schemas.microsoft.com/office/drawing/2014/main" xmlns="" id="{1DEA6D14-FF85-4C64-A590-6CD33E20BC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A91EAF3-AA0E-4644-8A4B-1A09D5B055A8}" type="slidenum">
              <a:rPr lang="en-US" altLang="zh-CN" smtClean="0"/>
              <a:pPr>
                <a:spcBef>
                  <a:spcPct val="0"/>
                </a:spcBef>
              </a:pPr>
              <a:t>13</a:t>
            </a:fld>
            <a:endParaRPr lang="en-US" alt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幻灯片图像占位符 1">
            <a:extLst>
              <a:ext uri="{FF2B5EF4-FFF2-40B4-BE49-F238E27FC236}">
                <a16:creationId xmlns:a16="http://schemas.microsoft.com/office/drawing/2014/main" xmlns="" id="{C12CABE4-DBD6-4B64-AC6E-BD17FF8D81E7}"/>
              </a:ext>
            </a:extLst>
          </p:cNvPr>
          <p:cNvSpPr>
            <a:spLocks noGrp="1" noRot="1" noChangeAspect="1" noChangeArrowheads="1" noTextEdit="1"/>
          </p:cNvSpPr>
          <p:nvPr>
            <p:ph type="sldImg"/>
          </p:nvPr>
        </p:nvSpPr>
        <p:spPr>
          <a:ln/>
        </p:spPr>
      </p:sp>
      <p:sp>
        <p:nvSpPr>
          <p:cNvPr id="167939" name="备注占位符 2">
            <a:extLst>
              <a:ext uri="{FF2B5EF4-FFF2-40B4-BE49-F238E27FC236}">
                <a16:creationId xmlns:a16="http://schemas.microsoft.com/office/drawing/2014/main" xmlns="" id="{2B752754-F2C0-4D97-A631-26FF1B6A82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7940" name="灯片编号占位符 3">
            <a:extLst>
              <a:ext uri="{FF2B5EF4-FFF2-40B4-BE49-F238E27FC236}">
                <a16:creationId xmlns:a16="http://schemas.microsoft.com/office/drawing/2014/main" xmlns="" id="{1471D127-49FD-44FF-B952-3FD81A1A46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DA3DD54-C2BE-419D-B9BE-79B29F013A55}" type="slidenum">
              <a:rPr lang="en-US" altLang="zh-CN" smtClean="0"/>
              <a:pPr>
                <a:spcBef>
                  <a:spcPct val="0"/>
                </a:spcBef>
              </a:pPr>
              <a:t>14</a:t>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幻灯片图像占位符 1">
            <a:extLst>
              <a:ext uri="{FF2B5EF4-FFF2-40B4-BE49-F238E27FC236}">
                <a16:creationId xmlns:a16="http://schemas.microsoft.com/office/drawing/2014/main" xmlns="" id="{FCA01694-DA7D-4BF8-9805-31386257C1E6}"/>
              </a:ext>
            </a:extLst>
          </p:cNvPr>
          <p:cNvSpPr>
            <a:spLocks noGrp="1" noRot="1" noChangeAspect="1" noChangeArrowheads="1" noTextEdit="1"/>
          </p:cNvSpPr>
          <p:nvPr>
            <p:ph type="sldImg"/>
          </p:nvPr>
        </p:nvSpPr>
        <p:spPr>
          <a:xfrm>
            <a:off x="381000" y="685800"/>
            <a:ext cx="6096000" cy="3429000"/>
          </a:xfrm>
          <a:ln/>
        </p:spPr>
      </p:sp>
      <p:sp>
        <p:nvSpPr>
          <p:cNvPr id="141315" name="备注占位符 2">
            <a:extLst>
              <a:ext uri="{FF2B5EF4-FFF2-40B4-BE49-F238E27FC236}">
                <a16:creationId xmlns:a16="http://schemas.microsoft.com/office/drawing/2014/main" xmlns="" id="{3DAB1776-8851-4DDA-ADD6-713377ED39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1316" name="灯片编号占位符 3">
            <a:extLst>
              <a:ext uri="{FF2B5EF4-FFF2-40B4-BE49-F238E27FC236}">
                <a16:creationId xmlns:a16="http://schemas.microsoft.com/office/drawing/2014/main" xmlns="" id="{3B0D1063-D2E4-4E28-8ABA-79EB25A4EA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0813DBE3-7965-4CD8-8056-8033CEA755D0}" type="slidenum">
              <a:rPr lang="en-US" altLang="zh-CN" smtClean="0"/>
              <a:pPr>
                <a:spcBef>
                  <a:spcPct val="0"/>
                </a:spcBef>
              </a:pPr>
              <a:t>2</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幻灯片图像占位符 1">
            <a:extLst>
              <a:ext uri="{FF2B5EF4-FFF2-40B4-BE49-F238E27FC236}">
                <a16:creationId xmlns:a16="http://schemas.microsoft.com/office/drawing/2014/main" xmlns="" id="{FCA01694-DA7D-4BF8-9805-31386257C1E6}"/>
              </a:ext>
            </a:extLst>
          </p:cNvPr>
          <p:cNvSpPr>
            <a:spLocks noGrp="1" noRot="1" noChangeAspect="1" noChangeArrowheads="1" noTextEdit="1"/>
          </p:cNvSpPr>
          <p:nvPr>
            <p:ph type="sldImg"/>
          </p:nvPr>
        </p:nvSpPr>
        <p:spPr>
          <a:xfrm>
            <a:off x="381000" y="685800"/>
            <a:ext cx="6096000" cy="3429000"/>
          </a:xfrm>
          <a:ln/>
        </p:spPr>
      </p:sp>
      <p:sp>
        <p:nvSpPr>
          <p:cNvPr id="141315" name="备注占位符 2">
            <a:extLst>
              <a:ext uri="{FF2B5EF4-FFF2-40B4-BE49-F238E27FC236}">
                <a16:creationId xmlns:a16="http://schemas.microsoft.com/office/drawing/2014/main" xmlns="" id="{3DAB1776-8851-4DDA-ADD6-713377ED39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1316" name="灯片编号占位符 3">
            <a:extLst>
              <a:ext uri="{FF2B5EF4-FFF2-40B4-BE49-F238E27FC236}">
                <a16:creationId xmlns:a16="http://schemas.microsoft.com/office/drawing/2014/main" xmlns="" id="{3B0D1063-D2E4-4E28-8ABA-79EB25A4EA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0813DBE3-7965-4CD8-8056-8033CEA755D0}" type="slidenum">
              <a:rPr lang="en-US" altLang="zh-CN" smtClean="0"/>
              <a:pPr>
                <a:spcBef>
                  <a:spcPct val="0"/>
                </a:spcBef>
              </a:pPr>
              <a:t>3</a:t>
            </a:fld>
            <a:endParaRPr lang="en-US" altLang="zh-CN" dirty="0"/>
          </a:p>
        </p:txBody>
      </p:sp>
    </p:spTree>
    <p:extLst>
      <p:ext uri="{BB962C8B-B14F-4D97-AF65-F5344CB8AC3E}">
        <p14:creationId xmlns:p14="http://schemas.microsoft.com/office/powerpoint/2010/main" val="208296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幻灯片图像占位符 1">
            <a:extLst>
              <a:ext uri="{FF2B5EF4-FFF2-40B4-BE49-F238E27FC236}">
                <a16:creationId xmlns:a16="http://schemas.microsoft.com/office/drawing/2014/main" xmlns="" id="{F87CFEC2-C407-4BC0-B0E6-C40F56EA76FD}"/>
              </a:ext>
            </a:extLst>
          </p:cNvPr>
          <p:cNvSpPr>
            <a:spLocks noGrp="1" noRot="1" noChangeAspect="1" noChangeArrowheads="1" noTextEdit="1"/>
          </p:cNvSpPr>
          <p:nvPr>
            <p:ph type="sldImg"/>
          </p:nvPr>
        </p:nvSpPr>
        <p:spPr>
          <a:xfrm>
            <a:off x="381000" y="685800"/>
            <a:ext cx="6096000" cy="3429000"/>
          </a:xfrm>
          <a:ln/>
        </p:spPr>
      </p:sp>
      <p:sp>
        <p:nvSpPr>
          <p:cNvPr id="145411" name="备注占位符 2">
            <a:extLst>
              <a:ext uri="{FF2B5EF4-FFF2-40B4-BE49-F238E27FC236}">
                <a16:creationId xmlns:a16="http://schemas.microsoft.com/office/drawing/2014/main" xmlns="" id="{14A8D827-8B69-45B2-9EE4-16F887F3F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5412" name="灯片编号占位符 3">
            <a:extLst>
              <a:ext uri="{FF2B5EF4-FFF2-40B4-BE49-F238E27FC236}">
                <a16:creationId xmlns:a16="http://schemas.microsoft.com/office/drawing/2014/main" xmlns="" id="{4C00B7B7-A4D5-4930-966D-3F4B994AC1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0DBB250D-32F9-409C-BEC0-0E1CFD6D14C4}" type="slidenum">
              <a:rPr lang="en-US" altLang="zh-CN" smtClean="0"/>
              <a:pPr>
                <a:spcBef>
                  <a:spcPct val="0"/>
                </a:spcBef>
              </a:pPr>
              <a:t>4</a:t>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a:extLst>
              <a:ext uri="{FF2B5EF4-FFF2-40B4-BE49-F238E27FC236}">
                <a16:creationId xmlns:a16="http://schemas.microsoft.com/office/drawing/2014/main" xmlns="" id="{948781E2-068D-4FC0-BF00-6C2E64002236}"/>
              </a:ext>
            </a:extLst>
          </p:cNvPr>
          <p:cNvSpPr>
            <a:spLocks noGrp="1" noRot="1" noChangeAspect="1" noChangeArrowheads="1" noTextEdit="1"/>
          </p:cNvSpPr>
          <p:nvPr>
            <p:ph type="sldImg"/>
          </p:nvPr>
        </p:nvSpPr>
        <p:spPr>
          <a:xfrm>
            <a:off x="381000" y="685800"/>
            <a:ext cx="6096000" cy="3429000"/>
          </a:xfrm>
          <a:ln/>
        </p:spPr>
      </p:sp>
      <p:sp>
        <p:nvSpPr>
          <p:cNvPr id="149507" name="备注占位符 2">
            <a:extLst>
              <a:ext uri="{FF2B5EF4-FFF2-40B4-BE49-F238E27FC236}">
                <a16:creationId xmlns:a16="http://schemas.microsoft.com/office/drawing/2014/main" xmlns="" id="{ACE28099-2ECB-4BAA-970B-073FCFF1B1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zh-CN" sz="1800" dirty="0">
                <a:effectLst/>
                <a:latin typeface="Calibri" panose="020F0502020204030204" pitchFamily="34" charset="0"/>
                <a:ea typeface="宋体" panose="02010600030101010101" pitchFamily="2" charset="-122"/>
                <a:cs typeface="Arial" panose="020B0604020202020204" pitchFamily="34" charset="0"/>
              </a:rPr>
              <a:t>公开招标的货物、服务采购项目，招标过程中提交投标文件或者经评审实质性响应招标文件要求的供应商只有两家时，采购人、采购代理机构按照本办法第四条经本级财政部门批准后可以与该两家供应商进行竞争性谈判采购，采购人、采购代理机构应当根据招标文件中的采购需求编制谈判文件，成立谈判小组，由谈判小组对谈判文件进行确认。符合本款情形的，本办法第三十三条、第三十五条中规定的供应商最低数量可以为两家。</a:t>
            </a:r>
            <a:endParaRPr lang="zh-CN" altLang="en-US" dirty="0"/>
          </a:p>
        </p:txBody>
      </p:sp>
      <p:sp>
        <p:nvSpPr>
          <p:cNvPr id="149508" name="灯片编号占位符 3">
            <a:extLst>
              <a:ext uri="{FF2B5EF4-FFF2-40B4-BE49-F238E27FC236}">
                <a16:creationId xmlns:a16="http://schemas.microsoft.com/office/drawing/2014/main" xmlns="" id="{565D7196-8707-41B2-9212-21EA419A51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5673B8-DE6A-4295-A3C4-4DC5F328BF39}" type="slidenum">
              <a:rPr lang="en-US" altLang="zh-CN" smtClean="0"/>
              <a:pPr>
                <a:spcBef>
                  <a:spcPct val="0"/>
                </a:spcBef>
              </a:pPr>
              <a:t>5</a:t>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a:extLst>
              <a:ext uri="{FF2B5EF4-FFF2-40B4-BE49-F238E27FC236}">
                <a16:creationId xmlns:a16="http://schemas.microsoft.com/office/drawing/2014/main" xmlns="" id="{948781E2-068D-4FC0-BF00-6C2E64002236}"/>
              </a:ext>
            </a:extLst>
          </p:cNvPr>
          <p:cNvSpPr>
            <a:spLocks noGrp="1" noRot="1" noChangeAspect="1" noChangeArrowheads="1" noTextEdit="1"/>
          </p:cNvSpPr>
          <p:nvPr>
            <p:ph type="sldImg"/>
          </p:nvPr>
        </p:nvSpPr>
        <p:spPr>
          <a:xfrm>
            <a:off x="381000" y="685800"/>
            <a:ext cx="6096000" cy="3429000"/>
          </a:xfrm>
          <a:ln/>
        </p:spPr>
      </p:sp>
      <p:sp>
        <p:nvSpPr>
          <p:cNvPr id="149507" name="备注占位符 2">
            <a:extLst>
              <a:ext uri="{FF2B5EF4-FFF2-40B4-BE49-F238E27FC236}">
                <a16:creationId xmlns:a16="http://schemas.microsoft.com/office/drawing/2014/main" xmlns="" id="{ACE28099-2ECB-4BAA-970B-073FCFF1B1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49508" name="灯片编号占位符 3">
            <a:extLst>
              <a:ext uri="{FF2B5EF4-FFF2-40B4-BE49-F238E27FC236}">
                <a16:creationId xmlns:a16="http://schemas.microsoft.com/office/drawing/2014/main" xmlns="" id="{565D7196-8707-41B2-9212-21EA419A51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5673B8-DE6A-4295-A3C4-4DC5F328BF39}" type="slidenum">
              <a:rPr lang="en-US" altLang="zh-CN" smtClean="0"/>
              <a:pPr>
                <a:spcBef>
                  <a:spcPct val="0"/>
                </a:spcBef>
              </a:pPr>
              <a:t>6</a:t>
            </a:fld>
            <a:endParaRPr lang="en-US" altLang="zh-CN" dirty="0"/>
          </a:p>
        </p:txBody>
      </p:sp>
    </p:spTree>
    <p:extLst>
      <p:ext uri="{BB962C8B-B14F-4D97-AF65-F5344CB8AC3E}">
        <p14:creationId xmlns:p14="http://schemas.microsoft.com/office/powerpoint/2010/main" val="3697060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a:extLst>
              <a:ext uri="{FF2B5EF4-FFF2-40B4-BE49-F238E27FC236}">
                <a16:creationId xmlns:a16="http://schemas.microsoft.com/office/drawing/2014/main" xmlns="" id="{948781E2-068D-4FC0-BF00-6C2E64002236}"/>
              </a:ext>
            </a:extLst>
          </p:cNvPr>
          <p:cNvSpPr>
            <a:spLocks noGrp="1" noRot="1" noChangeAspect="1" noChangeArrowheads="1" noTextEdit="1"/>
          </p:cNvSpPr>
          <p:nvPr>
            <p:ph type="sldImg"/>
          </p:nvPr>
        </p:nvSpPr>
        <p:spPr>
          <a:xfrm>
            <a:off x="381000" y="685800"/>
            <a:ext cx="6096000" cy="3429000"/>
          </a:xfrm>
          <a:ln/>
        </p:spPr>
      </p:sp>
      <p:sp>
        <p:nvSpPr>
          <p:cNvPr id="149507" name="备注占位符 2">
            <a:extLst>
              <a:ext uri="{FF2B5EF4-FFF2-40B4-BE49-F238E27FC236}">
                <a16:creationId xmlns:a16="http://schemas.microsoft.com/office/drawing/2014/main" xmlns="" id="{ACE28099-2ECB-4BAA-970B-073FCFF1B1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49508" name="灯片编号占位符 3">
            <a:extLst>
              <a:ext uri="{FF2B5EF4-FFF2-40B4-BE49-F238E27FC236}">
                <a16:creationId xmlns:a16="http://schemas.microsoft.com/office/drawing/2014/main" xmlns="" id="{565D7196-8707-41B2-9212-21EA419A51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5673B8-DE6A-4295-A3C4-4DC5F328BF39}" type="slidenum">
              <a:rPr lang="en-US" altLang="zh-CN" smtClean="0"/>
              <a:pPr>
                <a:spcBef>
                  <a:spcPct val="0"/>
                </a:spcBef>
              </a:pPr>
              <a:t>7</a:t>
            </a:fld>
            <a:endParaRPr lang="en-US" altLang="zh-CN" dirty="0"/>
          </a:p>
        </p:txBody>
      </p:sp>
    </p:spTree>
    <p:extLst>
      <p:ext uri="{BB962C8B-B14F-4D97-AF65-F5344CB8AC3E}">
        <p14:creationId xmlns:p14="http://schemas.microsoft.com/office/powerpoint/2010/main" val="2228499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a:extLst>
              <a:ext uri="{FF2B5EF4-FFF2-40B4-BE49-F238E27FC236}">
                <a16:creationId xmlns:a16="http://schemas.microsoft.com/office/drawing/2014/main" xmlns="" id="{948781E2-068D-4FC0-BF00-6C2E64002236}"/>
              </a:ext>
            </a:extLst>
          </p:cNvPr>
          <p:cNvSpPr>
            <a:spLocks noGrp="1" noRot="1" noChangeAspect="1" noChangeArrowheads="1" noTextEdit="1"/>
          </p:cNvSpPr>
          <p:nvPr>
            <p:ph type="sldImg"/>
          </p:nvPr>
        </p:nvSpPr>
        <p:spPr>
          <a:xfrm>
            <a:off x="381000" y="685800"/>
            <a:ext cx="6096000" cy="3429000"/>
          </a:xfrm>
          <a:ln/>
        </p:spPr>
      </p:sp>
      <p:sp>
        <p:nvSpPr>
          <p:cNvPr id="149507" name="备注占位符 2">
            <a:extLst>
              <a:ext uri="{FF2B5EF4-FFF2-40B4-BE49-F238E27FC236}">
                <a16:creationId xmlns:a16="http://schemas.microsoft.com/office/drawing/2014/main" xmlns="" id="{ACE28099-2ECB-4BAA-970B-073FCFF1B1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49508" name="灯片编号占位符 3">
            <a:extLst>
              <a:ext uri="{FF2B5EF4-FFF2-40B4-BE49-F238E27FC236}">
                <a16:creationId xmlns:a16="http://schemas.microsoft.com/office/drawing/2014/main" xmlns="" id="{565D7196-8707-41B2-9212-21EA419A51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5673B8-DE6A-4295-A3C4-4DC5F328BF39}" type="slidenum">
              <a:rPr lang="en-US" altLang="zh-CN" smtClean="0"/>
              <a:pPr>
                <a:spcBef>
                  <a:spcPct val="0"/>
                </a:spcBef>
              </a:pPr>
              <a:t>8</a:t>
            </a:fld>
            <a:endParaRPr lang="en-US" altLang="zh-CN" dirty="0"/>
          </a:p>
        </p:txBody>
      </p:sp>
    </p:spTree>
    <p:extLst>
      <p:ext uri="{BB962C8B-B14F-4D97-AF65-F5344CB8AC3E}">
        <p14:creationId xmlns:p14="http://schemas.microsoft.com/office/powerpoint/2010/main" val="383400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幻灯片图像占位符 1">
            <a:extLst>
              <a:ext uri="{FF2B5EF4-FFF2-40B4-BE49-F238E27FC236}">
                <a16:creationId xmlns:a16="http://schemas.microsoft.com/office/drawing/2014/main" xmlns="" id="{42360CCF-3998-4004-8451-6DC02FFC8BC9}"/>
              </a:ext>
            </a:extLst>
          </p:cNvPr>
          <p:cNvSpPr>
            <a:spLocks noGrp="1" noRot="1" noChangeAspect="1" noChangeArrowheads="1" noTextEdit="1"/>
          </p:cNvSpPr>
          <p:nvPr>
            <p:ph type="sldImg"/>
          </p:nvPr>
        </p:nvSpPr>
        <p:spPr>
          <a:ln/>
        </p:spPr>
      </p:sp>
      <p:sp>
        <p:nvSpPr>
          <p:cNvPr id="153603" name="备注占位符 2">
            <a:extLst>
              <a:ext uri="{FF2B5EF4-FFF2-40B4-BE49-F238E27FC236}">
                <a16:creationId xmlns:a16="http://schemas.microsoft.com/office/drawing/2014/main" xmlns="" id="{40C9CA25-E4FB-4B31-B6B4-95CDA9162D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4.</a:t>
            </a:r>
            <a:r>
              <a:rPr lang="zh-CN" altLang="en-US"/>
              <a:t>不超过原合同金额的</a:t>
            </a:r>
            <a:r>
              <a:rPr lang="en-US" altLang="zh-CN" dirty="0"/>
              <a:t>10%</a:t>
            </a:r>
            <a:endParaRPr lang="zh-CN" altLang="en-US"/>
          </a:p>
        </p:txBody>
      </p:sp>
      <p:sp>
        <p:nvSpPr>
          <p:cNvPr id="153604" name="灯片编号占位符 3">
            <a:extLst>
              <a:ext uri="{FF2B5EF4-FFF2-40B4-BE49-F238E27FC236}">
                <a16:creationId xmlns:a16="http://schemas.microsoft.com/office/drawing/2014/main" xmlns="" id="{59F1B51D-28B4-48CF-9C5F-C7B5AA2998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AB2E0A8-5D47-4238-8F6C-C910633A32F6}" type="slidenum">
              <a:rPr lang="en-US" altLang="zh-CN" smtClean="0"/>
              <a:pPr>
                <a:spcBef>
                  <a:spcPct val="0"/>
                </a:spcBef>
              </a:pPr>
              <a:t>9</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a16="http://schemas.microsoft.com/office/drawing/2014/main" xmlns=""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a16="http://schemas.microsoft.com/office/drawing/2014/main" xmlns=""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a16="http://schemas.microsoft.com/office/drawing/2014/main" xmlns=""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a16="http://schemas.microsoft.com/office/drawing/2014/main" xmlns=""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a16="http://schemas.microsoft.com/office/drawing/2014/main" xmlns=""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a16="http://schemas.microsoft.com/office/drawing/2014/main" xmlns=""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a16="http://schemas.microsoft.com/office/drawing/2014/main" xmlns=""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a16="http://schemas.microsoft.com/office/drawing/2014/main" xmlns=""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a16="http://schemas.microsoft.com/office/drawing/2014/main" xmlns=""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a16="http://schemas.microsoft.com/office/drawing/2014/main" xmlns=""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a16="http://schemas.microsoft.com/office/drawing/2014/main" xmlns=""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a16="http://schemas.microsoft.com/office/drawing/2014/main" xmlns=""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a16="http://schemas.microsoft.com/office/drawing/2014/main" xmlns=""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a16="http://schemas.microsoft.com/office/drawing/2014/main" xmlns=""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a16="http://schemas.microsoft.com/office/drawing/2014/main" xmlns=""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a16="http://schemas.microsoft.com/office/drawing/2014/main" xmlns=""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a16="http://schemas.microsoft.com/office/drawing/2014/main" xmlns=""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a16="http://schemas.microsoft.com/office/drawing/2014/main" xmlns=""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a16="http://schemas.microsoft.com/office/drawing/2014/main" xmlns=""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a16="http://schemas.microsoft.com/office/drawing/2014/main" xmlns=""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a16="http://schemas.microsoft.com/office/drawing/2014/main" xmlns=""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a16="http://schemas.microsoft.com/office/drawing/2014/main" xmlns=""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a16="http://schemas.microsoft.com/office/drawing/2014/main" xmlns=""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a16="http://schemas.microsoft.com/office/drawing/2014/main" xmlns=""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a16="http://schemas.microsoft.com/office/drawing/2014/main" xmlns=""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a16="http://schemas.microsoft.com/office/drawing/2014/main" xmlns=""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a16="http://schemas.microsoft.com/office/drawing/2014/main" xmlns=""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a16="http://schemas.microsoft.com/office/drawing/2014/main" xmlns=""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a16="http://schemas.microsoft.com/office/drawing/2014/main" xmlns=""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AB0D6984-8E52-4D4E-A1DC-6B1CBAF3D234}"/>
              </a:ext>
            </a:extLst>
          </p:cNvPr>
          <p:cNvSpPr>
            <a:spLocks noGrp="1" noChangeArrowheads="1"/>
          </p:cNvSpPr>
          <p:nvPr>
            <p:ph type="ctrTitle"/>
          </p:nvPr>
        </p:nvSpPr>
        <p:spPr bwMode="auto">
          <a:xfrm>
            <a:off x="152400" y="1371601"/>
            <a:ext cx="12039600" cy="1371600"/>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政府采购方式及案例解析和思考</a:t>
            </a: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a16="http://schemas.microsoft.com/office/drawing/2014/main" xmlns="" id="{758064FF-17AB-4ABE-8594-938500F6B791}"/>
              </a:ext>
            </a:extLst>
          </p:cNvPr>
          <p:cNvSpPr>
            <a:spLocks noGrp="1"/>
          </p:cNvSpPr>
          <p:nvPr>
            <p:ph type="subTitle" idx="1"/>
          </p:nvPr>
        </p:nvSpPr>
        <p:spPr>
          <a:xfrm>
            <a:off x="1295400" y="3962400"/>
            <a:ext cx="95250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a:extLst>
              <a:ext uri="{FF2B5EF4-FFF2-40B4-BE49-F238E27FC236}">
                <a16:creationId xmlns:a16="http://schemas.microsoft.com/office/drawing/2014/main" xmlns="" id="{EE163876-C79D-4D5D-9271-6C1B6F673ED8}"/>
              </a:ext>
            </a:extLst>
          </p:cNvPr>
          <p:cNvSpPr>
            <a:spLocks noGrp="1"/>
          </p:cNvSpPr>
          <p:nvPr>
            <p:ph idx="1"/>
          </p:nvPr>
        </p:nvSpPr>
        <p:spPr>
          <a:xfrm>
            <a:off x="533400" y="1166018"/>
            <a:ext cx="7689849" cy="4525963"/>
          </a:xfrm>
        </p:spPr>
        <p:txBody>
          <a:bodyPr/>
          <a:lstStyle/>
          <a:p>
            <a:pPr marL="0" indent="0" algn="just" eaLnBrk="1" hangingPunct="1">
              <a:lnSpc>
                <a:spcPts val="3200"/>
              </a:lnSpc>
              <a:spcBef>
                <a:spcPct val="0"/>
              </a:spcBef>
              <a:buFont typeface="Wingdings 2" panose="05020102010507070707" pitchFamily="18" charset="2"/>
              <a:buNone/>
            </a:pPr>
            <a:r>
              <a:rPr kumimoji="1" lang="zh-CN" altLang="en-US" sz="2800" dirty="0">
                <a:latin typeface="思源黑体 CN Regular" panose="020B0500000000000000" pitchFamily="34" charset="-122"/>
                <a:ea typeface="思源黑体 CN Regular" panose="020B0500000000000000" pitchFamily="34" charset="-122"/>
              </a:rPr>
              <a:t>在进行竞争性谈判当日，由谈判小组与各供应商进行了谈判。第二轮封闭报价结束后，该谈判小组负责人口头通知各供应商因为价格均超过采购预算，所以要进行第三次报价。各供应商都表示同意，并进行了第三次报价。</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978E3C0F-2141-46D4-8AA9-768AFBC20331}"/>
              </a:ext>
            </a:extLst>
          </p:cNvPr>
          <p:cNvSpPr txBox="1">
            <a:spLocks noChangeArrowheads="1"/>
          </p:cNvSpPr>
          <p:nvPr/>
        </p:nvSpPr>
        <p:spPr bwMode="auto">
          <a:xfrm>
            <a:off x="381802"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3">
            <a:extLst>
              <a:ext uri="{FF2B5EF4-FFF2-40B4-BE49-F238E27FC236}">
                <a16:creationId xmlns:a16="http://schemas.microsoft.com/office/drawing/2014/main" xmlns="" id="{1F891D4E-3F1A-4388-9295-C234DC9B2E50}"/>
              </a:ext>
            </a:extLst>
          </p:cNvPr>
          <p:cNvSpPr>
            <a:spLocks noGrp="1"/>
          </p:cNvSpPr>
          <p:nvPr>
            <p:ph idx="1"/>
          </p:nvPr>
        </p:nvSpPr>
        <p:spPr>
          <a:xfrm>
            <a:off x="381000"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（四）单一来源采购适用范围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不可替代性：</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）专利；</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）专有技术。</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公共服务项目具有特殊要求。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不可预见的紧急情况不能从其他供应商处采购的。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原有采购项目一致性或者服务配套要求。</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3C253F15-92F4-4C4F-8C5F-15556F5203A9}"/>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3">
            <a:extLst>
              <a:ext uri="{FF2B5EF4-FFF2-40B4-BE49-F238E27FC236}">
                <a16:creationId xmlns:a16="http://schemas.microsoft.com/office/drawing/2014/main" xmlns="" id="{C6E0D97E-7017-4DFB-A295-0FC72C5927FC}"/>
              </a:ext>
            </a:extLst>
          </p:cNvPr>
          <p:cNvSpPr>
            <a:spLocks noGrp="1"/>
          </p:cNvSpPr>
          <p:nvPr>
            <p:ph idx="1"/>
          </p:nvPr>
        </p:nvSpPr>
        <p:spPr>
          <a:xfrm>
            <a:off x="381803" y="1166019"/>
            <a:ext cx="7239000" cy="4525963"/>
          </a:xfrm>
        </p:spPr>
        <p:txBody>
          <a:bodyPr/>
          <a:lstStyle/>
          <a:p>
            <a:pPr marL="0" indent="0" algn="just" eaLnBrk="1" hangingPunct="1">
              <a:lnSpc>
                <a:spcPts val="336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（五）化整为零的界定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一个财政年度内。</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一个预算项目下的同一品目或者类别。</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采用公开招标以外的方式多次采购。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累计资金数额超过公开招标数额标准。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例外：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）项目预算调整；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）经批准采用公开招标以外方式采购。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C464322E-1BE5-45EB-9BD7-1553018EF33D}"/>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a:extLst>
              <a:ext uri="{FF2B5EF4-FFF2-40B4-BE49-F238E27FC236}">
                <a16:creationId xmlns:a16="http://schemas.microsoft.com/office/drawing/2014/main" xmlns="" id="{26E204B9-B776-4B83-B9E2-927486A0D7AC}"/>
              </a:ext>
            </a:extLst>
          </p:cNvPr>
          <p:cNvSpPr>
            <a:spLocks noGrp="1" noChangeArrowheads="1"/>
          </p:cNvSpPr>
          <p:nvPr>
            <p:ph idx="1"/>
          </p:nvPr>
        </p:nvSpPr>
        <p:spPr>
          <a:xfrm>
            <a:off x="533400" y="1219200"/>
            <a:ext cx="7689850" cy="4525963"/>
          </a:xfrm>
        </p:spPr>
        <p:txBody>
          <a:bodyPr/>
          <a:lstStyle/>
          <a:p>
            <a:pPr marL="0" indent="0" algn="just" eaLnBrk="1" hangingPunct="1">
              <a:lnSpc>
                <a:spcPts val="336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（六）关于采购方式的本质</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Font typeface="Wingdings 2" panose="05020102010507070707" pitchFamily="18" charset="2"/>
              <a:buNone/>
              <a:defRPr/>
            </a:pP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思考：</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）各种采购方式的本质区别在哪里？</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）为何方案设计以及智力服务型等采购难以适用招标？</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3</a:t>
            </a:r>
            <a:r>
              <a:rPr lang="zh-CN" altLang="en-US" sz="2800" dirty="0">
                <a:solidFill>
                  <a:srgbClr val="000000"/>
                </a:solidFill>
                <a:latin typeface="思源黑体 CN Regular" panose="020B0500000000000000" pitchFamily="34" charset="-122"/>
                <a:ea typeface="思源黑体 CN Regular" panose="020B0500000000000000" pitchFamily="34" charset="-122"/>
              </a:rPr>
              <a:t>）土地招标、黄金广告时间招标等为何与招标体系难以相容？</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60"/>
              </a:lnSpc>
              <a:spcBef>
                <a:spcPct val="0"/>
              </a:spcBef>
              <a:buFont typeface="Wingdings 2" panose="05020102010507070707" pitchFamily="18" charset="2"/>
              <a:buNone/>
              <a:defRPr/>
            </a:pPr>
            <a:endParaRPr lang="zh-CN" altLang="en-US" sz="2800" dirty="0">
              <a:solidFill>
                <a:srgbClr val="000000"/>
              </a:solidFill>
              <a:latin typeface="思源黑体 CN Regular" panose="020B0500000000000000" pitchFamily="34" charset="-122"/>
              <a:ea typeface="思源黑体 CN Regular" panose="020B0500000000000000" pitchFamily="34" charset="-122"/>
            </a:endParaRPr>
          </a:p>
          <a:p>
            <a:pPr algn="just">
              <a:lnSpc>
                <a:spcPts val="3360"/>
              </a:lnSpc>
              <a:spcBef>
                <a:spcPct val="0"/>
              </a:spcBef>
              <a:buFont typeface="Wingdings" pitchFamily="2" charset="2"/>
              <a:buNone/>
              <a:defRPr/>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713BC565-4434-4EB9-8E64-0D0F2C9DF44A}"/>
              </a:ext>
            </a:extLst>
          </p:cNvPr>
          <p:cNvSpPr txBox="1">
            <a:spLocks noChangeArrowheads="1"/>
          </p:cNvSpPr>
          <p:nvPr/>
        </p:nvSpPr>
        <p:spPr bwMode="auto">
          <a:xfrm>
            <a:off x="381802"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a:extLst>
              <a:ext uri="{FF2B5EF4-FFF2-40B4-BE49-F238E27FC236}">
                <a16:creationId xmlns:a16="http://schemas.microsoft.com/office/drawing/2014/main" xmlns="" id="{CB921E67-7317-40F8-8EBA-C2EFF875D6EA}"/>
              </a:ext>
            </a:extLst>
          </p:cNvPr>
          <p:cNvSpPr>
            <a:spLocks noGrp="1"/>
          </p:cNvSpPr>
          <p:nvPr>
            <p:ph idx="1"/>
          </p:nvPr>
        </p:nvSpPr>
        <p:spPr>
          <a:xfrm>
            <a:off x="533400" y="1066800"/>
            <a:ext cx="7239000" cy="4525963"/>
          </a:xfrm>
        </p:spPr>
        <p:txBody>
          <a:bodyPr/>
          <a:lstStyle/>
          <a:p>
            <a:pPr marL="0" indent="0" algn="just" eaLnBrk="1" hangingPunct="1">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各种采购方式的本质区别是“竞争”。</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zh-CN" altLang="en-US"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问题</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）协议供货、定点采购是采购方式么？</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）竞争性磋商属于独立的采购方式么？</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graphicFrame>
        <p:nvGraphicFramePr>
          <p:cNvPr id="4" name="表格 3">
            <a:extLst>
              <a:ext uri="{FF2B5EF4-FFF2-40B4-BE49-F238E27FC236}">
                <a16:creationId xmlns:a16="http://schemas.microsoft.com/office/drawing/2014/main" xmlns="" id="{A3E939A6-1E79-48F2-94D7-B5AD37458DD2}"/>
              </a:ext>
            </a:extLst>
          </p:cNvPr>
          <p:cNvGraphicFramePr>
            <a:graphicFrameLocks noGrp="1"/>
          </p:cNvGraphicFramePr>
          <p:nvPr>
            <p:extLst>
              <p:ext uri="{D42A27DB-BD31-4B8C-83A1-F6EECF244321}">
                <p14:modId xmlns:p14="http://schemas.microsoft.com/office/powerpoint/2010/main" val="422640237"/>
              </p:ext>
            </p:extLst>
          </p:nvPr>
        </p:nvGraphicFramePr>
        <p:xfrm>
          <a:off x="728313" y="1676400"/>
          <a:ext cx="6739287" cy="2500312"/>
        </p:xfrm>
        <a:graphic>
          <a:graphicData uri="http://schemas.openxmlformats.org/drawingml/2006/table">
            <a:tbl>
              <a:tblPr firstRow="1" bandRow="1">
                <a:tableStyleId>{5C22544A-7EE6-4342-B048-85BDC9FD1C3A}</a:tableStyleId>
              </a:tblPr>
              <a:tblGrid>
                <a:gridCol w="871887">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685800">
                <a:tc>
                  <a:txBody>
                    <a:bodyPr/>
                    <a:lstStyle/>
                    <a:p>
                      <a:pPr algn="ctr"/>
                      <a:endParaRPr lang="zh-CN" altLang="en-US" sz="2400" b="0" dirty="0">
                        <a:solidFill>
                          <a:schemeClr val="tx1"/>
                        </a:solidFill>
                        <a:latin typeface="思源黑体 CN Regular" panose="020B0500000000000000" pitchFamily="34" charset="-122"/>
                        <a:ea typeface="思源黑体 CN Regular" panose="020B0500000000000000" pitchFamily="34" charset="-122"/>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招标</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竞争性谈判</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询价</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单一来源采购</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0"/>
                  </a:ext>
                </a:extLst>
              </a:tr>
              <a:tr h="838200">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保密</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dirty="0">
                          <a:solidFill>
                            <a:schemeClr val="tx1"/>
                          </a:solidFill>
                          <a:latin typeface="思源黑体 CN Regular" panose="020B0500000000000000" pitchFamily="34" charset="-122"/>
                          <a:ea typeface="思源黑体 CN Regular" panose="020B0500000000000000" pitchFamily="34" charset="-122"/>
                        </a:rPr>
                        <a:t>√</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altLang="zh-CN" sz="2400" b="0" dirty="0">
                          <a:solidFill>
                            <a:schemeClr val="tx1"/>
                          </a:solidFill>
                          <a:latin typeface="思源黑体 CN Regular" panose="020B0500000000000000" pitchFamily="34" charset="-122"/>
                          <a:ea typeface="思源黑体 CN Regular" panose="020B0500000000000000" pitchFamily="34" charset="-122"/>
                        </a:rPr>
                        <a:t>×</a:t>
                      </a:r>
                      <a:endParaRPr lang="zh-CN" altLang="en-US" sz="2400" b="0" dirty="0">
                        <a:solidFill>
                          <a:schemeClr val="tx1"/>
                        </a:solidFill>
                        <a:latin typeface="思源黑体 CN Regular" panose="020B0500000000000000" pitchFamily="34" charset="-122"/>
                        <a:ea typeface="思源黑体 CN Regular" panose="020B0500000000000000" pitchFamily="34" charset="-122"/>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altLang="zh-CN" sz="2400" b="0" dirty="0">
                          <a:solidFill>
                            <a:schemeClr val="tx1"/>
                          </a:solidFill>
                          <a:latin typeface="思源黑体 CN Regular" panose="020B0500000000000000" pitchFamily="34" charset="-122"/>
                          <a:ea typeface="思源黑体 CN Regular" panose="020B0500000000000000" pitchFamily="34" charset="-122"/>
                        </a:rPr>
                        <a:t>×</a:t>
                      </a:r>
                      <a:endParaRPr lang="zh-CN" altLang="en-US" sz="2400" b="0" dirty="0">
                        <a:solidFill>
                          <a:schemeClr val="tx1"/>
                        </a:solidFill>
                        <a:latin typeface="思源黑体 CN Regular" panose="020B0500000000000000" pitchFamily="34" charset="-122"/>
                        <a:ea typeface="思源黑体 CN Regular" panose="020B0500000000000000" pitchFamily="34" charset="-122"/>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1"/>
                  </a:ext>
                </a:extLst>
              </a:tr>
              <a:tr h="976312">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一次</a:t>
                      </a:r>
                      <a:endParaRPr lang="en-US" altLang="zh-CN" sz="2400" b="0" dirty="0">
                        <a:solidFill>
                          <a:schemeClr val="tx1"/>
                        </a:solidFill>
                        <a:latin typeface="思源黑体 CN Regular" panose="020B0500000000000000" pitchFamily="34" charset="-122"/>
                        <a:ea typeface="思源黑体 CN Regular" panose="020B0500000000000000" pitchFamily="34" charset="-122"/>
                      </a:endParaRPr>
                    </a:p>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报价</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altLang="zh-CN" sz="2400" b="0" dirty="0">
                          <a:solidFill>
                            <a:schemeClr val="tx1"/>
                          </a:solidFill>
                          <a:latin typeface="思源黑体 CN Regular" panose="020B0500000000000000" pitchFamily="34" charset="-122"/>
                          <a:ea typeface="思源黑体 CN Regular" panose="020B0500000000000000" pitchFamily="34" charset="-122"/>
                        </a:rPr>
                        <a:t>×</a:t>
                      </a:r>
                      <a:endParaRPr lang="zh-CN" altLang="en-US" sz="2400" b="0" dirty="0">
                        <a:solidFill>
                          <a:schemeClr val="tx1"/>
                        </a:solidFill>
                        <a:latin typeface="思源黑体 CN Regular" panose="020B0500000000000000" pitchFamily="34" charset="-122"/>
                        <a:ea typeface="思源黑体 CN Regular" panose="020B0500000000000000" pitchFamily="34" charset="-122"/>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zh-CN" altLang="en-US" sz="2400" b="0" dirty="0">
                          <a:solidFill>
                            <a:schemeClr val="tx1"/>
                          </a:solidFill>
                          <a:latin typeface="思源黑体 CN Regular" panose="020B0500000000000000" pitchFamily="34" charset="-122"/>
                          <a:ea typeface="思源黑体 CN Regular" panose="020B0500000000000000" pitchFamily="34" charset="-122"/>
                        </a:rPr>
                        <a:t>√</a:t>
                      </a: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altLang="zh-CN" sz="2400" b="0" dirty="0">
                          <a:solidFill>
                            <a:schemeClr val="tx1"/>
                          </a:solidFill>
                          <a:latin typeface="思源黑体 CN Regular" panose="020B0500000000000000" pitchFamily="34" charset="-122"/>
                          <a:ea typeface="思源黑体 CN Regular" panose="020B0500000000000000" pitchFamily="34" charset="-122"/>
                        </a:rPr>
                        <a:t>×</a:t>
                      </a:r>
                      <a:endParaRPr lang="zh-CN" altLang="en-US" sz="2400" b="0" dirty="0">
                        <a:solidFill>
                          <a:schemeClr val="tx1"/>
                        </a:solidFill>
                        <a:latin typeface="思源黑体 CN Regular" panose="020B0500000000000000" pitchFamily="34" charset="-122"/>
                        <a:ea typeface="思源黑体 CN Regular" panose="020B0500000000000000" pitchFamily="34" charset="-122"/>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2"/>
                  </a:ext>
                </a:extLst>
              </a:tr>
            </a:tbl>
          </a:graphicData>
        </a:graphic>
      </p:graphicFrame>
      <p:sp>
        <p:nvSpPr>
          <p:cNvPr id="2" name="Rectangle 2">
            <a:extLst>
              <a:ext uri="{FF2B5EF4-FFF2-40B4-BE49-F238E27FC236}">
                <a16:creationId xmlns:a16="http://schemas.microsoft.com/office/drawing/2014/main" xmlns="" id="{227BC266-D60F-4764-9705-709CB34D5BC3}"/>
              </a:ext>
            </a:extLst>
          </p:cNvPr>
          <p:cNvSpPr txBox="1">
            <a:spLocks noChangeArrowheads="1"/>
          </p:cNvSpPr>
          <p:nvPr/>
        </p:nvSpPr>
        <p:spPr bwMode="auto">
          <a:xfrm>
            <a:off x="381802"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3">
            <a:extLst>
              <a:ext uri="{FF2B5EF4-FFF2-40B4-BE49-F238E27FC236}">
                <a16:creationId xmlns:a16="http://schemas.microsoft.com/office/drawing/2014/main" xmlns="" id="{7D5C482E-03B0-4B9E-BE38-ECD3466FD647}"/>
              </a:ext>
            </a:extLst>
          </p:cNvPr>
          <p:cNvSpPr>
            <a:spLocks noGrp="1"/>
          </p:cNvSpPr>
          <p:nvPr>
            <p:ph idx="1"/>
          </p:nvPr>
        </p:nvSpPr>
        <p:spPr>
          <a:xfrm>
            <a:off x="607227" y="1219201"/>
            <a:ext cx="7239000" cy="4525963"/>
          </a:xfrm>
        </p:spPr>
        <p:txBody>
          <a:bodyPr/>
          <a:lstStyle/>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（一）变更采购方式</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不招标的情形：</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）依法制定的集中采购目录以内，且未达到公开招标数额标准的货物、服务；</a:t>
            </a: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）依法制定的集中采购目录以外、采购限额标准以上，且未达到公开招标数额标准的货物、服务；</a:t>
            </a: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）达到公开招标数额标准、经批准采用非公开招标方式的货物、服务；</a:t>
            </a: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）按照招标投标法及其实施条例必须进行招标的工程建设项目以外的政府采购工程。</a:t>
            </a:r>
          </a:p>
          <a:p>
            <a:pPr marL="0" indent="0" algn="just" eaLnBrk="1" hangingPunct="1">
              <a:lnSpc>
                <a:spcPts val="3400"/>
              </a:lnSpc>
              <a:spcBef>
                <a:spcPct val="0"/>
              </a:spcBef>
              <a:buNone/>
            </a:pPr>
            <a:endParaRPr lang="en-US" altLang="zh-CN" sz="2800" dirty="0">
              <a:solidFill>
                <a:schemeClr val="tx1"/>
              </a:solidFill>
              <a:latin typeface="楷体_GB2312" pitchFamily="49" charset="-122"/>
              <a:ea typeface="楷体_GB2312" pitchFamily="49" charset="-122"/>
            </a:endParaRPr>
          </a:p>
        </p:txBody>
      </p:sp>
      <p:sp>
        <p:nvSpPr>
          <p:cNvPr id="2" name="Rectangle 2">
            <a:extLst>
              <a:ext uri="{FF2B5EF4-FFF2-40B4-BE49-F238E27FC236}">
                <a16:creationId xmlns:a16="http://schemas.microsoft.com/office/drawing/2014/main" xmlns="" id="{438ABBD2-AC1E-4CF8-A244-70F7FA58F3E2}"/>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a:extLst>
              <a:ext uri="{FF2B5EF4-FFF2-40B4-BE49-F238E27FC236}">
                <a16:creationId xmlns:a16="http://schemas.microsoft.com/office/drawing/2014/main" xmlns="" id="{7D5C482E-03B0-4B9E-BE38-ECD3466FD647}"/>
              </a:ext>
            </a:extLst>
          </p:cNvPr>
          <p:cNvSpPr>
            <a:spLocks noGrp="1"/>
          </p:cNvSpPr>
          <p:nvPr>
            <p:ph idx="1"/>
          </p:nvPr>
        </p:nvSpPr>
        <p:spPr>
          <a:xfrm>
            <a:off x="607227" y="1219201"/>
            <a:ext cx="7239000" cy="4525963"/>
          </a:xfrm>
        </p:spPr>
        <p:txBody>
          <a:bodyPr/>
          <a:lstStyle/>
          <a:p>
            <a:pPr marL="0" indent="0" algn="just" eaLnBrk="1" hangingPunct="1">
              <a:lnSpc>
                <a:spcPts val="34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不招标的批准：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）符合其他采购方式的适用范围；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）有需要执行政府采购政策等特殊情况的；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）经设区的市级以上人民政府财政部门批准；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）省直管县报经省政府批准，可行使职权。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None/>
            </a:pPr>
            <a:endParaRPr lang="en-US" altLang="zh-CN" sz="2800" dirty="0">
              <a:solidFill>
                <a:schemeClr val="tx1"/>
              </a:solidFill>
              <a:latin typeface="楷体_GB2312" pitchFamily="49" charset="-122"/>
              <a:ea typeface="楷体_GB2312" pitchFamily="49" charset="-122"/>
            </a:endParaRPr>
          </a:p>
        </p:txBody>
      </p:sp>
      <p:sp>
        <p:nvSpPr>
          <p:cNvPr id="2" name="Rectangle 2">
            <a:extLst>
              <a:ext uri="{FF2B5EF4-FFF2-40B4-BE49-F238E27FC236}">
                <a16:creationId xmlns:a16="http://schemas.microsoft.com/office/drawing/2014/main" xmlns="" id="{438ABBD2-AC1E-4CF8-A244-70F7FA58F3E2}"/>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extLst>
      <p:ext uri="{BB962C8B-B14F-4D97-AF65-F5344CB8AC3E}">
        <p14:creationId xmlns:p14="http://schemas.microsoft.com/office/powerpoint/2010/main" val="215896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3">
            <a:extLst>
              <a:ext uri="{FF2B5EF4-FFF2-40B4-BE49-F238E27FC236}">
                <a16:creationId xmlns:a16="http://schemas.microsoft.com/office/drawing/2014/main" xmlns="" id="{B17C9E45-5DD5-4266-98F8-80D0D97E1AF1}"/>
              </a:ext>
            </a:extLst>
          </p:cNvPr>
          <p:cNvSpPr>
            <a:spLocks noGrp="1"/>
          </p:cNvSpPr>
          <p:nvPr>
            <p:ph idx="1"/>
          </p:nvPr>
        </p:nvSpPr>
        <p:spPr>
          <a:xfrm>
            <a:off x="381000"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（二）批量集中采购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优先实行批量集中采购。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除外情形：</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）紧急的小额零星货物项目；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）有特殊要求的服务、工程项目。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18B59E6F-8A9D-49C8-BB52-48446F7D7D0C}"/>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3">
            <a:extLst>
              <a:ext uri="{FF2B5EF4-FFF2-40B4-BE49-F238E27FC236}">
                <a16:creationId xmlns:a16="http://schemas.microsoft.com/office/drawing/2014/main" xmlns="" id="{57917453-17FB-497F-958B-DF1C3B7BD1DF}"/>
              </a:ext>
            </a:extLst>
          </p:cNvPr>
          <p:cNvSpPr>
            <a:spLocks noGrp="1"/>
          </p:cNvSpPr>
          <p:nvPr>
            <p:ph idx="1"/>
          </p:nvPr>
        </p:nvSpPr>
        <p:spPr>
          <a:xfrm>
            <a:off x="364957" y="1189037"/>
            <a:ext cx="8017043"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（三）竞争性谈判</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适用范围：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）招标后没有供应商投标或者没有合格标的或者重新招标未能成立的；</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）技术复杂或者性质特殊，不能确定详细规格或者具体要求的；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）采用招标所需时间不能满足用户紧急需要的：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）采购人不可预见的；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）非因采购人拖延导致的。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）不能事先计算出价格总额的。</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采购艺术品或者因专利、专有技术或者因服务的时间、数量事先不能确定等原因。</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4BF1400-6304-42F4-97EA-0626AD9E32A9}"/>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a:extLst>
              <a:ext uri="{FF2B5EF4-FFF2-40B4-BE49-F238E27FC236}">
                <a16:creationId xmlns:a16="http://schemas.microsoft.com/office/drawing/2014/main" xmlns="" id="{57917453-17FB-497F-958B-DF1C3B7BD1DF}"/>
              </a:ext>
            </a:extLst>
          </p:cNvPr>
          <p:cNvSpPr>
            <a:spLocks noGrp="1"/>
          </p:cNvSpPr>
          <p:nvPr>
            <p:ph idx="1"/>
          </p:nvPr>
        </p:nvSpPr>
        <p:spPr>
          <a:xfrm>
            <a:off x="364957" y="1189037"/>
            <a:ext cx="8017043"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公开招标的货物、服务采购项目，招标过程中提交投标文件或者经评审实质性响应招标文件要求的供应商只有两家时，采购人、采购代理机构经本级财政部门批准后可以与该两家供应商进行竞争性谈判采购，采购人、采购代理机构应当根据招标文件中的采购需求编制谈判文件，成立谈判小组，由谈判小组对谈判文件进行确认。</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4BF1400-6304-42F4-97EA-0626AD9E32A9}"/>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extLst>
      <p:ext uri="{BB962C8B-B14F-4D97-AF65-F5344CB8AC3E}">
        <p14:creationId xmlns:p14="http://schemas.microsoft.com/office/powerpoint/2010/main" val="78435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a:extLst>
              <a:ext uri="{FF2B5EF4-FFF2-40B4-BE49-F238E27FC236}">
                <a16:creationId xmlns:a16="http://schemas.microsoft.com/office/drawing/2014/main" xmlns="" id="{57917453-17FB-497F-958B-DF1C3B7BD1DF}"/>
              </a:ext>
            </a:extLst>
          </p:cNvPr>
          <p:cNvSpPr>
            <a:spLocks noGrp="1"/>
          </p:cNvSpPr>
          <p:nvPr>
            <p:ph idx="1"/>
          </p:nvPr>
        </p:nvSpPr>
        <p:spPr>
          <a:xfrm>
            <a:off x="364957" y="1189037"/>
            <a:ext cx="8017043"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在谈判过程中，谈判小组可以根据谈判文件和谈判情况实质性变动采购需求中的技术、服务要求以及合同草案条款，但不得变动谈判文件中的其他内容。实质性变动的内容，须经采购人代表确认。</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4BF1400-6304-42F4-97EA-0626AD9E32A9}"/>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extLst>
      <p:ext uri="{BB962C8B-B14F-4D97-AF65-F5344CB8AC3E}">
        <p14:creationId xmlns:p14="http://schemas.microsoft.com/office/powerpoint/2010/main" val="294453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a:extLst>
              <a:ext uri="{FF2B5EF4-FFF2-40B4-BE49-F238E27FC236}">
                <a16:creationId xmlns:a16="http://schemas.microsoft.com/office/drawing/2014/main" xmlns="" id="{57917453-17FB-497F-958B-DF1C3B7BD1DF}"/>
              </a:ext>
            </a:extLst>
          </p:cNvPr>
          <p:cNvSpPr>
            <a:spLocks noGrp="1"/>
          </p:cNvSpPr>
          <p:nvPr>
            <p:ph idx="1"/>
          </p:nvPr>
        </p:nvSpPr>
        <p:spPr>
          <a:xfrm>
            <a:off x="364957" y="1189037"/>
            <a:ext cx="8017043"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谈判文件能够详细列明采购标的的技术、服务要求的，谈判结束后，谈判小组应当要求所有继续参加谈判的供应商在规定时间内提交最后报价，提交最后报价的供应商不得少于</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谈判文件不能详细列明采购标的的技术、服务要求，需经谈判由供应商提供最终设计方案或解决方案的，谈判结束后，谈判小组应当按照少数服从多数的原则投票推荐</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家以上供应商的设计方案或者解决方案，并要求其在规定时间内提交最后报价。</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4BF1400-6304-42F4-97EA-0626AD9E32A9}"/>
              </a:ext>
            </a:extLst>
          </p:cNvPr>
          <p:cNvSpPr txBox="1">
            <a:spLocks noChangeArrowheads="1"/>
          </p:cNvSpPr>
          <p:nvPr/>
        </p:nvSpPr>
        <p:spPr bwMode="auto">
          <a:xfrm>
            <a:off x="381801"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extLst>
      <p:ext uri="{BB962C8B-B14F-4D97-AF65-F5344CB8AC3E}">
        <p14:creationId xmlns:p14="http://schemas.microsoft.com/office/powerpoint/2010/main" val="406107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a:extLst>
              <a:ext uri="{FF2B5EF4-FFF2-40B4-BE49-F238E27FC236}">
                <a16:creationId xmlns:a16="http://schemas.microsoft.com/office/drawing/2014/main" xmlns="" id="{EB06D312-5D6E-4278-BC34-B40FB5EB51D3}"/>
              </a:ext>
            </a:extLst>
          </p:cNvPr>
          <p:cNvSpPr>
            <a:spLocks noGrp="1"/>
          </p:cNvSpPr>
          <p:nvPr>
            <p:ph idx="1"/>
          </p:nvPr>
        </p:nvSpPr>
        <p:spPr>
          <a:xfrm>
            <a:off x="457200" y="1166018"/>
            <a:ext cx="7924800" cy="4525963"/>
          </a:xfrm>
        </p:spPr>
        <p:txBody>
          <a:bodyPr/>
          <a:lstStyle/>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Font typeface="Wingdings 2" panose="05020102010507070707" pitchFamily="18" charset="2"/>
              <a:buNone/>
            </a:pPr>
            <a:r>
              <a:rPr kumimoji="1" lang="zh-CN" altLang="en-US" sz="2800" dirty="0">
                <a:latin typeface="思源黑体 CN Regular" panose="020B0500000000000000" pitchFamily="34" charset="-122"/>
                <a:ea typeface="思源黑体 CN Regular" panose="020B0500000000000000" pitchFamily="34" charset="-122"/>
              </a:rPr>
              <a:t>某市公安局急需采购一批安保巡逻用车。在未取得财政局批准的情况下，采用了竞争性谈判的方式进行采购，分别向</a:t>
            </a:r>
            <a:r>
              <a:rPr kumimoji="1" lang="en-US" altLang="zh-CN" sz="2800" dirty="0">
                <a:latin typeface="思源黑体 CN Regular" panose="020B0500000000000000" pitchFamily="34" charset="-122"/>
                <a:ea typeface="思源黑体 CN Regular" panose="020B0500000000000000" pitchFamily="34" charset="-122"/>
              </a:rPr>
              <a:t>A</a:t>
            </a:r>
            <a:r>
              <a:rPr kumimoji="1" lang="zh-CN" altLang="en-US" sz="2800" dirty="0">
                <a:latin typeface="思源黑体 CN Regular" panose="020B0500000000000000" pitchFamily="34" charset="-122"/>
                <a:ea typeface="思源黑体 CN Regular" panose="020B0500000000000000" pitchFamily="34" charset="-122"/>
              </a:rPr>
              <a:t>、</a:t>
            </a:r>
            <a:r>
              <a:rPr kumimoji="1" lang="en-US" altLang="zh-CN" sz="2800" dirty="0">
                <a:latin typeface="思源黑体 CN Regular" panose="020B0500000000000000" pitchFamily="34" charset="-122"/>
                <a:ea typeface="思源黑体 CN Regular" panose="020B0500000000000000" pitchFamily="34" charset="-122"/>
              </a:rPr>
              <a:t>B</a:t>
            </a:r>
            <a:r>
              <a:rPr kumimoji="1" lang="zh-CN" altLang="en-US" sz="2800" dirty="0">
                <a:latin typeface="思源黑体 CN Regular" panose="020B0500000000000000" pitchFamily="34" charset="-122"/>
                <a:ea typeface="思源黑体 CN Regular" panose="020B0500000000000000" pitchFamily="34" charset="-122"/>
              </a:rPr>
              <a:t>、</a:t>
            </a:r>
            <a:r>
              <a:rPr kumimoji="1" lang="en-US" altLang="zh-CN" sz="2800" dirty="0">
                <a:latin typeface="思源黑体 CN Regular" panose="020B0500000000000000" pitchFamily="34" charset="-122"/>
                <a:ea typeface="思源黑体 CN Regular" panose="020B0500000000000000" pitchFamily="34" charset="-122"/>
              </a:rPr>
              <a:t>C</a:t>
            </a:r>
            <a:r>
              <a:rPr kumimoji="1" lang="zh-CN" altLang="en-US" sz="2800" dirty="0">
                <a:latin typeface="思源黑体 CN Regular" panose="020B0500000000000000" pitchFamily="34" charset="-122"/>
                <a:ea typeface="思源黑体 CN Regular" panose="020B0500000000000000" pitchFamily="34" charset="-122"/>
              </a:rPr>
              <a:t>、</a:t>
            </a:r>
            <a:r>
              <a:rPr kumimoji="1" lang="en-US" altLang="zh-CN" sz="2800" dirty="0">
                <a:latin typeface="思源黑体 CN Regular" panose="020B0500000000000000" pitchFamily="34" charset="-122"/>
                <a:ea typeface="思源黑体 CN Regular" panose="020B0500000000000000" pitchFamily="34" charset="-122"/>
              </a:rPr>
              <a:t>D</a:t>
            </a:r>
            <a:r>
              <a:rPr kumimoji="1" lang="zh-CN" altLang="en-US" sz="2800" dirty="0">
                <a:latin typeface="思源黑体 CN Regular" panose="020B0500000000000000" pitchFamily="34" charset="-122"/>
                <a:ea typeface="思源黑体 CN Regular" panose="020B0500000000000000" pitchFamily="34" charset="-122"/>
              </a:rPr>
              <a:t>四家车俩供应商发出竞争性谈判文件。在文件中规定，包括谈判文件上的报价在内的两轮报价为最终报价。采购人组建了五人谈判小组，其中采购人代表一人，采购代理机构代表一人，当地建设行政主管部门组建的评标专家库中随机抽取三名。</a:t>
            </a:r>
            <a:endParaRPr kumimoji="1" lang="en-US" altLang="zh-CN" sz="2800" dirty="0">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B675A8FE-2198-4D0F-A5F2-CEC0157583EC}"/>
              </a:ext>
            </a:extLst>
          </p:cNvPr>
          <p:cNvSpPr txBox="1">
            <a:spLocks noChangeArrowheads="1"/>
          </p:cNvSpPr>
          <p:nvPr/>
        </p:nvSpPr>
        <p:spPr bwMode="auto">
          <a:xfrm>
            <a:off x="381802"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三、政府采购方式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7168</TotalTime>
  <Words>711</Words>
  <Application>Microsoft Macintosh PowerPoint</Application>
  <PresentationFormat>自定义</PresentationFormat>
  <Paragraphs>112</Paragraphs>
  <Slides>14</Slides>
  <Notes>14</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夏至</vt:lpstr>
      <vt:lpstr>政府采购方式及案例解析和思考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727</cp:revision>
  <cp:lastPrinted>1601-01-01T00:00:00Z</cp:lastPrinted>
  <dcterms:created xsi:type="dcterms:W3CDTF">1601-01-01T00:00:00Z</dcterms:created>
  <dcterms:modified xsi:type="dcterms:W3CDTF">2020-12-09T06:16:25Z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